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319" r:id="rId7"/>
    <p:sldId id="315" r:id="rId8"/>
    <p:sldId id="318" r:id="rId9"/>
    <p:sldId id="314" r:id="rId10"/>
    <p:sldId id="320" r:id="rId11"/>
    <p:sldId id="301" r:id="rId12"/>
    <p:sldId id="303" r:id="rId13"/>
    <p:sldId id="306" r:id="rId14"/>
    <p:sldId id="307" r:id="rId15"/>
    <p:sldId id="310" r:id="rId16"/>
  </p:sldIdLst>
  <p:sldSz cx="12192000" cy="6858000"/>
  <p:notesSz cx="6858000" cy="9144000"/>
  <p:defaultTextStyle>
    <a:defPPr>
      <a:defRPr lang="es-D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9198A-9474-4043-A9E2-55F899F2774B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D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CD697-B24E-4F04-9A71-CDA34756037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571265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4CD697-B24E-4F04-9A71-CDA347560372}" type="slidenum">
              <a:rPr kumimoji="0" lang="es-D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D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908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8EEE3-9BF7-4D1A-A491-A08E46C58E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02A6E5-290E-4BF6-96B9-33BF5BFF5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B8BE7-0D93-421E-B6AF-DF1F850AF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6ADB6-0FFD-46DE-A54E-3A0A2123A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A2C39-D364-4162-B6F7-D955D8AD6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251655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AF8FD-E0F9-40B9-8AD4-A39B9CE7D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4A8D2-0AC4-4DDB-BECC-B2862972E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A1AB2-21A4-4896-A4D2-D22CF3FB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FA9F0E-F76F-4D06-ABF6-35F52EA8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685912-59DC-42A5-8456-A107BB9BE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677758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0155C3-6C50-474B-A65E-BE588C098E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58EFD-0796-403B-9DC8-0867083E83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2981F-9ACC-420E-83FF-5A56C9EC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B9B2C-2341-48C2-B904-A2194A2B2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279CF-1AED-46CA-AE74-AE643C42A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688297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9240B-04DE-46A7-9062-606B3964C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7386F-DC3F-4A90-934B-3572D8AD5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D7ACE-9948-4150-A3F8-C634E30DA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0EFAB-B904-43AE-B8EC-A18AA33E1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C12D1E-3993-4580-A7AB-B061CFFE6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61810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6F4A5-5549-4A24-A8DA-9BA1919C3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B2160D-443B-4134-9298-43E1BB17B7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C43F-A312-4F15-A396-3119CEE5A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6BDA3-6F14-4104-9A18-6A625CFA1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B40A7-30F3-47F1-ABE8-ADAA1A2E7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607439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19451-9E94-4964-AE53-B65257901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0AC92-1232-44DA-9117-F3CB5FC2BF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FD7F71-A4FC-454D-8AD2-0EFDC66E4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BB96B-59D0-4A6A-AB62-964834A27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3A85AA-7180-487B-98DC-449AD32D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C4B39C-957B-4DDB-90F0-C62EB241E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700482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72DF3-38ED-465C-B65B-2FC0BD704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232C5F-9701-433D-9E57-0325CC586B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78C3D-CDD8-484F-85FA-86C838E7B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BA4AB1-64D3-42B6-9E6C-73DAB3AED5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38DF7B-208B-4F85-9FA8-DC61B8B56E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FB3034-5513-4CFF-B753-82FF73EA7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7C6B99-45F0-4367-A348-CF7749726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337F67-3FE6-4BF7-AA7F-FE7F5BEE9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935247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A156A-4FAD-42AE-A2AB-3D9F3218D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FF698F-2626-4FD4-9887-E8BE516BC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A1538-1346-48DB-9F12-6575923B9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4B2175-8F47-4989-9623-3E67448EC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773763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C9F172-9756-45ED-8A00-672A47DC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0118B9-DC54-4D60-B5B3-1D24928D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05332-AA1D-48F0-8D04-2CCB2D9EE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507658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2A3A-21DB-4995-9648-D68FB5E04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E3FD7-5352-409E-B9BF-F9FEF34CD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E5FE60-D173-45AD-9BE9-768931005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32AA35-187A-455E-B61A-8119308AE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AA574-C4DD-4EA3-933D-21BC00DA2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7CF70-6230-4CB4-89A0-9E40FC48D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02032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506E4-A641-4377-8D13-BCEEC2555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5D862-C4B3-46A8-8D14-9DFF1BDECC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D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A19B-CD34-4227-A53B-E3796BAB60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33C4A-2540-4CE2-A5E8-22FAEFF75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C144F3-C57D-4A5C-801B-C7BE056B2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AED49-B161-4AF7-BC8E-3DF499779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70289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71A156-4EDD-4357-99AB-1E3F03069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0EE9D-3DF3-457F-8883-7772AC8A0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42A4C-F5A3-4350-837F-50D42039D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BDA7-5039-4B51-956D-E7BB14D351DA}" type="datetimeFigureOut">
              <a:rPr lang="es-DO" smtClean="0"/>
              <a:t>08/06/2022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A6287-963E-4216-B5EE-27FE159A69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FF6A6-54B3-4CB6-B328-2D765E422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D6830-72BF-4FD7-9047-0ABB295D15D2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64963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gii.gov.d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reclutamientodgii@dgii.gov.do" TargetMode="Externa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eclutamientodgii@dgii.gov.d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accessory, businesscard, clipart&#10;&#10;Description automatically generated">
            <a:extLst>
              <a:ext uri="{FF2B5EF4-FFF2-40B4-BE49-F238E27FC236}">
                <a16:creationId xmlns:a16="http://schemas.microsoft.com/office/drawing/2014/main" id="{F35D98C6-5C25-4833-B621-DDCB68BA4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ítulo 8">
            <a:extLst>
              <a:ext uri="{FF2B5EF4-FFF2-40B4-BE49-F238E27FC236}">
                <a16:creationId xmlns:a16="http://schemas.microsoft.com/office/drawing/2014/main" id="{3181AD64-F80A-4960-8C51-43790396C07B}"/>
              </a:ext>
            </a:extLst>
          </p:cNvPr>
          <p:cNvSpPr txBox="1">
            <a:spLocks/>
          </p:cNvSpPr>
          <p:nvPr/>
        </p:nvSpPr>
        <p:spPr>
          <a:xfrm>
            <a:off x="2035101" y="3429000"/>
            <a:ext cx="6211215" cy="15398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bg1"/>
                </a:solidFill>
                <a:latin typeface="Lucida Bright"/>
                <a:ea typeface="+mj-ea"/>
                <a:cs typeface="Lucida Bright"/>
              </a:defRPr>
            </a:lvl1pPr>
          </a:lstStyle>
          <a:p>
            <a:r>
              <a:rPr lang="es-ES_tradnl" sz="3600" b="1" dirty="0"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Vacantes de la Gerencia  Tecnología de la Información y Comunicaciones  </a:t>
            </a:r>
          </a:p>
        </p:txBody>
      </p:sp>
      <p:sp>
        <p:nvSpPr>
          <p:cNvPr id="29" name="Subtítulo 9">
            <a:extLst>
              <a:ext uri="{FF2B5EF4-FFF2-40B4-BE49-F238E27FC236}">
                <a16:creationId xmlns:a16="http://schemas.microsoft.com/office/drawing/2014/main" id="{5F484C3C-45B7-4E4A-BE09-2FF0368CAD7A}"/>
              </a:ext>
            </a:extLst>
          </p:cNvPr>
          <p:cNvSpPr txBox="1">
            <a:spLocks/>
          </p:cNvSpPr>
          <p:nvPr/>
        </p:nvSpPr>
        <p:spPr>
          <a:xfrm>
            <a:off x="3308270" y="5993506"/>
            <a:ext cx="5041900" cy="424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spc="300">
                <a:solidFill>
                  <a:srgbClr val="FFFFFF"/>
                </a:solidFill>
                <a:latin typeface="Lucida Sans"/>
                <a:ea typeface="+mn-ea"/>
                <a:cs typeface="Lucida San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Lucida Sans"/>
                <a:ea typeface="+mn-ea"/>
                <a:cs typeface="Lucida San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rgbClr val="82BC00"/>
              </a:buClr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Lucida Sans"/>
                <a:ea typeface="+mn-ea"/>
                <a:cs typeface="Lucida San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82BC00"/>
              </a:buClr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Lucida Sans"/>
                <a:ea typeface="+mn-ea"/>
                <a:cs typeface="Lucida San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rgbClr val="82BC00"/>
              </a:buClr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Lucida Sans"/>
                <a:ea typeface="+mn-ea"/>
                <a:cs typeface="Lucida San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" dirty="0"/>
              <a:t>08</a:t>
            </a:r>
            <a:r>
              <a:rPr kumimoji="0" lang="es-ES" sz="1200" b="0" i="0" u="none" strike="noStrike" kern="1200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"/>
                <a:ea typeface="+mn-ea"/>
              </a:rPr>
              <a:t>/06/2022</a:t>
            </a:r>
          </a:p>
        </p:txBody>
      </p:sp>
      <p:sp>
        <p:nvSpPr>
          <p:cNvPr id="30" name="Título 8">
            <a:extLst>
              <a:ext uri="{FF2B5EF4-FFF2-40B4-BE49-F238E27FC236}">
                <a16:creationId xmlns:a16="http://schemas.microsoft.com/office/drawing/2014/main" id="{DA10D920-09FA-46A8-AEEB-8003BFEDCB39}"/>
              </a:ext>
            </a:extLst>
          </p:cNvPr>
          <p:cNvSpPr txBox="1">
            <a:spLocks/>
          </p:cNvSpPr>
          <p:nvPr/>
        </p:nvSpPr>
        <p:spPr>
          <a:xfrm>
            <a:off x="4151453" y="5036459"/>
            <a:ext cx="4187142" cy="103441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bg1"/>
                </a:solidFill>
                <a:latin typeface="Lucida Bright"/>
                <a:ea typeface="+mj-ea"/>
                <a:cs typeface="Lucida Bright"/>
              </a:defRPr>
            </a:lvl1pPr>
          </a:lstStyle>
          <a:p>
            <a:pPr>
              <a:lnSpc>
                <a:spcPct val="120000"/>
              </a:lnSpc>
            </a:pPr>
            <a:endParaRPr lang="es-DO" sz="1600" dirty="0">
              <a:solidFill>
                <a:prstClr val="white"/>
              </a:solidFill>
              <a:latin typeface="Lucida Sans" panose="020B0602030504020204" pitchFamily="34" charset="77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09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338216" y="1433951"/>
            <a:ext cx="61243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Soporte Técnico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Sección de Soporte Técnico TI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338216" y="2046512"/>
            <a:ext cx="5757784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Velar por la disponibilidad y buen desempeño de los servicios y recursos computacionales utilizados por los usuarios finales 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Ser contraparte de suplidores o proveedores en la prestación de servicios 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Realizar trabajos de cableado estructurado 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Atender los requerimientos de los/as usuarios/as conforme a las asignaciones hechas por su supervisor o a través de la Mesa de Servicios 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Registrar y elaborar reportes de fallas e incidentes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		</a:t>
            </a:r>
          </a:p>
          <a:p>
            <a:pPr lvl="0" algn="just"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Estudiante de Ingeniería Electrónica, Ingeniería de Sistemas, Ingeniería de Telecomunicaciones, Ingeniería Telemática o Ingeniería Electromecánica		</a:t>
            </a:r>
          </a:p>
          <a:p>
            <a:pPr lvl="0" algn="just"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Interpretar y realizar informes, reportes y manuales de procedimientos 	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Suites Ofimáticas (MS office, Open Office)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impresoras láser, multifuncionales y matriciales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Instalación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redes LAN: Small Office/Home Office</a:t>
            </a: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Microsoft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Certified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Professional (MCP)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Certificación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CompTIA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A+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 en mantenimiento de equipos, cableado estructurado y otras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626950" y="1940774"/>
            <a:ext cx="513939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lang="en-US" sz="1100" dirty="0">
                <a:latin typeface="Lucida Sans" panose="020B0602030504020204" pitchFamily="34" charset="0"/>
              </a:rPr>
              <a:t>/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No tener antecedentes penales (se requerirá certificación al final del proceso)</a:t>
            </a: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algn="just">
              <a:defRPr/>
            </a:pP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RD$51,675.00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RD$57,417.00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517E64-C72C-4CA6-B9F9-358F0D406AA6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95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338216" y="1429373"/>
            <a:ext cx="61243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Técnico Mesa de Servicio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Sección Mesa de Servicios de TI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338216" y="2050742"/>
            <a:ext cx="628873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Mantener la propiedad, monitoreo, seguimiento y comunicación de las solicitudes e incidentes sobre los servicios TI desde su registro hasta su cierre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Registrar, clasificar, priorizar, analizar y resolver los incidentes y solicitudes reportadas por los(as) usuarios(as) en el primer contacto, según los estándares de servicio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Asegurar la comunicación con el solicitante y las partes interesadas sobre el estado de las solicitudes e incidentes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Seguir los lineamientos establecidos en la Mesa de Servicios TI para la atención de los usuarios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	</a:t>
            </a:r>
          </a:p>
          <a:p>
            <a:pPr lvl="0" algn="just"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Estudiante de Ingeniería de Sistemas o de Licenciatura de la Informática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Destreza manual y facilidad de expresión Destreza manual y facilidad de expresión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Atención a detalles, colaboración e integración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Actitud de Servicio 	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Sistema de Información Tributaria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la Suite Microsoft Office 2007 en adelante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avanzado de los sistemas operativos basados en Microsoft, con énfasis en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window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10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programas de aplicaciones de oficina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929767" y="1705865"/>
            <a:ext cx="5024685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lang="en-US" sz="1100" dirty="0">
                <a:latin typeface="Lucida Sans" panose="020B0602030504020204" pitchFamily="34" charset="0"/>
              </a:rPr>
              <a:t>/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No tener antecedentes penales (se requerirá certificación al final del proceso)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RD$48,910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RD$54,344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714E4-550E-478A-BFA2-00D4DE412189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34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70437" y="1439307"/>
            <a:ext cx="859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b="1" dirty="0">
                <a:solidFill>
                  <a:srgbClr val="75C047"/>
                </a:solidFill>
                <a:latin typeface="Lucida Sans" panose="020B0602030504020204" pitchFamily="34" charset="0"/>
              </a:rPr>
              <a:t>Técnico de Planificación de TI</a:t>
            </a:r>
            <a:endParaRPr kumimoji="0" lang="es-DO" sz="1800" b="1" i="0" u="none" strike="noStrike" kern="1200" cap="none" spc="0" normalizeH="0" baseline="0" noProof="0" dirty="0">
              <a:ln>
                <a:noFill/>
              </a:ln>
              <a:solidFill>
                <a:srgbClr val="75C047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Sección Gestión de Proyectos de TI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170437" y="1993305"/>
            <a:ext cx="6370402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Planificar y gestionar los proyectos asignados siguiendo la metodología establecida para producir los servicios o resultados definidos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Identificar y dar seguimiento a los riesgos asociados a proyectos de la gerencia para mitigar as amenazas que puedan afectar la gestión y de los Servicios de TI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Coordinar con los dueños de los procesos y Recursos Humanos los planes de difusión del SGSTI y la capacitación requerida por el personal para asegurar el funcionamiento del sistema de gestión de TI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Colaborar en la coordinación y cumplimiento de implementación de mejores prácticas de TI con el objetivo de optimizar el sistema de gestión de TI y los procesos de la institución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Preparación académica: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Estudiante de Ingeniería de Sistemas</a:t>
            </a: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, 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Ingeniería Industrial</a:t>
            </a: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, 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Administración de Empresas</a:t>
            </a: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o 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Contabilidad 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Analizar e interpretar informaciones de negocios y procedimientos técnicos.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Manejar conceptos matemáticos tales como probabilidad e inferencia estadística.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Desarrollo de aplicaciones, bases de datos relacionales, manejo de proyectos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.</a:t>
            </a:r>
            <a:endParaRPr kumimoji="0" lang="es-DO" sz="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y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Certificación en Administración de proyectos (Project Management), preferiblemente.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Sistemas de gestión de normas ISO (preferiblemente ISO/IEC 20000)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Procesos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Servicios de TI (basado en ITIL preferiblemente)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Proyectos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Microsoft Office.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Planificación estratégica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Dos años (2)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893217" y="1639157"/>
            <a:ext cx="5019191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dominicano/a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tener antecedentes penales (se requerirá certificación al final del proceso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los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primeros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6 meses: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RD$51,675.00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final: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RD$57,417.00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Bono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Seguro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médico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básico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complementario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4B7DF4-DBDB-47C6-9C1A-AEE906DCB2C3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60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749" y="5929143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5EADB86-E4EC-4FC0-836E-ECA688B3F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6" y="7125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n-US" sz="3600" b="1" dirty="0" err="1">
                <a:solidFill>
                  <a:schemeClr val="bg1"/>
                </a:solidFill>
                <a:latin typeface="Lucida Bright" panose="02040602050505020304" pitchFamily="18" charset="0"/>
              </a:rPr>
              <a:t>Conoce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Lucida Bright" panose="02040602050505020304" pitchFamily="18" charset="0"/>
              </a:rPr>
              <a:t>nuestras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Lucida Bright" panose="02040602050505020304" pitchFamily="18" charset="0"/>
              </a:rPr>
              <a:t>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E85CD7-78E8-4598-A5A4-653DF0FDCB2E}"/>
              </a:ext>
            </a:extLst>
          </p:cNvPr>
          <p:cNvSpPr txBox="1"/>
          <p:nvPr/>
        </p:nvSpPr>
        <p:spPr>
          <a:xfrm>
            <a:off x="414737" y="1613311"/>
            <a:ext cx="11362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La Dirección General de impuestos Internos (DGII) busca talentos en </a:t>
            </a:r>
            <a:r>
              <a:rPr lang="es-DO" sz="1600" dirty="0">
                <a:latin typeface="Lucida Sans" panose="020B0602030504020204" pitchFamily="34" charset="0"/>
              </a:rPr>
              <a:t>el</a:t>
            </a:r>
            <a:r>
              <a:rPr kumimoji="0" lang="es-DO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área de Tecnología de la Información. Para conocer los requisitos para participar de nuestras vacantes, visítanos en </a:t>
            </a:r>
            <a:r>
              <a:rPr lang="es-DO" sz="1600" dirty="0">
                <a:latin typeface="Lucida Sans" panose="020B0602030504020204" pitchFamily="34" charset="0"/>
              </a:rPr>
              <a:t>la</a:t>
            </a:r>
            <a:r>
              <a:rPr kumimoji="0" lang="es-DO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página web: </a:t>
            </a:r>
            <a:r>
              <a:rPr kumimoji="0" lang="es-DO" sz="16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  <a:hlinkClick r:id="rId4"/>
              </a:rPr>
              <a:t>www.dgii.gov.do</a:t>
            </a:r>
            <a:endParaRPr kumimoji="0" lang="es-DO" sz="1600" b="1" i="0" u="none" strike="noStrike" kern="1200" cap="none" spc="0" normalizeH="0" baseline="0" noProof="0" dirty="0">
              <a:ln>
                <a:noFill/>
              </a:ln>
              <a:solidFill>
                <a:srgbClr val="75C047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600" dirty="0">
              <a:solidFill>
                <a:srgbClr val="75C047"/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Estas son las vacantes que tenemos disponibles: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FB56E7-7AD6-494A-892D-B3A762AB0962}"/>
              </a:ext>
            </a:extLst>
          </p:cNvPr>
          <p:cNvSpPr txBox="1"/>
          <p:nvPr/>
        </p:nvSpPr>
        <p:spPr>
          <a:xfrm>
            <a:off x="414737" y="2984945"/>
            <a:ext cx="9900254" cy="32316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Analista de Control de Gestión de TI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Analista de Gestión de Proyectos TI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Analista Programador Senior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Analista de Requerimientos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Especialista de Continuidad y Riesgo de TIC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Ingeniero de Base de Datos Junior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Operador de Sistemas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Soporte Técnico 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Técnico de Mesa de Servicio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es-DO" sz="1600" dirty="0">
                <a:latin typeface="Lucida Sans" panose="020B0602030504020204" pitchFamily="34" charset="0"/>
              </a:rPr>
              <a:t>Técnico de Planificación de TI</a:t>
            </a:r>
          </a:p>
          <a:p>
            <a:pPr marL="171450" indent="-17145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endParaRPr lang="es-DO" sz="1600" dirty="0">
              <a:latin typeface="Lucida Sans" panose="020B0602030504020204" pitchFamily="34" charset="0"/>
            </a:endParaRPr>
          </a:p>
          <a:p>
            <a:pPr>
              <a:buClr>
                <a:schemeClr val="accent6"/>
              </a:buClr>
              <a:buSzPct val="150000"/>
            </a:pPr>
            <a:endParaRPr lang="es-DO" sz="1600" dirty="0">
              <a:latin typeface="Lucida Sans" panose="020B0602030504020204" pitchFamily="34" charset="0"/>
            </a:endParaRPr>
          </a:p>
          <a:p>
            <a:pPr>
              <a:buClr>
                <a:schemeClr val="accent6"/>
              </a:buClr>
              <a:buSzPct val="150000"/>
            </a:pPr>
            <a:endParaRPr lang="es-DO" sz="1200" dirty="0"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95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03324" y="1435917"/>
            <a:ext cx="859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Analista de Control de Gestión de TI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Departamento de Planificación y Control de TI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149757" y="1989915"/>
            <a:ext cx="6370402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FontTx/>
              <a:buNone/>
              <a:defRPr/>
            </a:pPr>
            <a:r>
              <a:rPr lang="en-US" sz="11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Funciones</a:t>
            </a:r>
            <a:r>
              <a:rPr lang="en-US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del </a:t>
            </a:r>
            <a:r>
              <a:rPr lang="en-US" sz="11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puesto</a:t>
            </a:r>
            <a:r>
              <a:rPr lang="en-US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: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Diseñar, implementar y monitorear los indicadores de desempeño para medir la eficacia de los procesos de TI y los acuerdos de niveles de servicios.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Consolidar y generar el Tablero de Control del SGSTI de los indicadores de Gestión de TI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Elaborar y emitir reportes de los indicadores definidos para la gestión de TI.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Levantar y documentar los requisitos de servicios de los clientes.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Mantener y actualizar el </a:t>
            </a:r>
            <a:r>
              <a:rPr kumimoji="0" lang="es-DO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catálo</a:t>
            </a:r>
            <a:r>
              <a:rPr lang="es-DO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go</a:t>
            </a: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de servicios de TI.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Asegurar la correcta ejecución y cumplimiento de los procesos de niveles de servicios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Monitorear la efectividad y eficacia de los procesos de gestión de cambios de TI.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Dar seguimiento a</a:t>
            </a: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l cierre de acciones correctivas y preventivas derivadas de auditorías del Sistema de Gestión de Servicios de TI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Preparación académica: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Ingeniería de Sistemas, Licenciatura en Sistemas, Ingeniería Industrial, Licenciatura en Administración de Empresas	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Analizar e interpretar informaciones de negocios y procedimientos técnicos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Manejar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conceptos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matemáticos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tales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probabilidad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inferencia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estadística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Desarrollo de aplicaciones, bases de datos </a:t>
            </a:r>
            <a:r>
              <a:rPr kumimoji="0" lang="es-DO" sz="11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relacionales,manejos</a:t>
            </a: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proyectos.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y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Servicios de TI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Certifificación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ITIL (deseable)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Diseño y Optimización de Procesos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Niveles de Servicios (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SLAs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OLAs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Auditorías de Sistemas de Gestión ISO (deseable)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 Cuadro de Mando Integral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Elaboración de Informes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 nivel medio-avanzado de Microsoft office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 Básicos de Gestión de Servicios TI	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792508" y="1566487"/>
            <a:ext cx="51199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Dos (2) años en labores relacionadas al cargo.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dominicano/a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tener antecedentes penales (se requerirá certificación al final del proceso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los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primeros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6 meses: RD$85,068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final: RD$94,520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Bono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Seguro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médico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básico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complementario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Trabajo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semipresencial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0C16E2-064D-4E93-98A2-EFE24A19F64B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</a:t>
            </a: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20</a:t>
            </a: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32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79303" y="1390779"/>
            <a:ext cx="60879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Analista Gestión de Proyectos TI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Departamento. De Planificación y Control TI 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179303" y="1942620"/>
            <a:ext cx="621415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Levantar los requisitos y la documentación de los planes del proyecto.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Elaborar la planificación detallada de los proyectos asignados para contar con un plan realista que haya sido aprobado con los responsables.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Realizar el análisis de riesgos y dependencias entre los proyectos para mitigar a tiempo cualquier impase que pudiera afectar el plan.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Procesar la bitácora de cada proyecto y documentar las lecciones aprendidas para utilizar estos registros en proyectos a ser gestionados posteriormente por el equipo.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Desarrollar y actualizar los reportes de avances y las presentaciones requeridas para suministrarlas a las partes interesadas del proyecto.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Resolver conflictos relacionados a los proyectos asignados para asegurar el avance según lo planificado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Preparación académica: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Ingeniería o Licenciatura de Sistemas, Ingeniería Industrial o Licenciatura en Administración de Empresas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Analizar e interpretar informaciones de políticas y procedimientos técnicos	</a:t>
            </a:r>
          </a:p>
          <a:p>
            <a:pPr marL="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Habilidad para diagnosticar y resolver problemas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y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 Proyectos	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Resolución de Conflictos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Básicos de Gestión de Servicios TI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Certificación PMP (deseable)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del ciclo de vida de las aplicaciones (ALM)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Microsoft Office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Microsoft Project			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432A8E-64CE-8F80-5D3B-4D067A769479}"/>
              </a:ext>
            </a:extLst>
          </p:cNvPr>
          <p:cNvSpPr txBox="1"/>
          <p:nvPr/>
        </p:nvSpPr>
        <p:spPr>
          <a:xfrm>
            <a:off x="6692977" y="1855137"/>
            <a:ext cx="516313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/a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tener antecedentes penales (se requerirá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certificación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al final del proceso)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los primeros 6 meses: RD$85,068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final: RD$94,520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Bono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Seguro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médico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básico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complementario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Trabajo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semipresencial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FB479A-0D34-4631-80D6-A4B6C2933090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401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49757" y="1393040"/>
            <a:ext cx="6902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Analista Programador Senior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Gerencia Tecnología  Información y Comunicaciones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149757" y="1911842"/>
            <a:ext cx="664155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Diseñar y ejecutar las pruebas unitarias de las aplicaciones.		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Apoyar al área de calidad durante las pruebas colaborativas.		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Controlar,  gestionar y documentar  las versiones de las aplicaciones utilizando la metodología establecida por la institución.		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Ejecutar, en coordinación con los usuarios, todas las pruebas y conversiones necesarias para el óptimo funcionamiento de los sistemas de información.		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Diseñar los prototipos de nuevos sistemas o módulos, a partir del levantamiento de información.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Codificar y probar programas de aplicaciones de forma tal que estén ajustados a los estándares de programación, a los esquemas de trabajo establecidos por el área de sistemas a los requerimientos del área solicitante.			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Cumplir con las políticas, procedimientos y roles asignados bajo el marco del Sistema de Gestión de Servicios de TI (SGSTI) de la DGII				</a:t>
            </a:r>
            <a:endParaRPr kumimoji="0" lang="es-DO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Preparación académica: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Ingeniería de Sistemas o Licenciatura </a:t>
            </a:r>
            <a:r>
              <a:rPr lang="es-DO" sz="10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en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Sistemas			</a:t>
            </a:r>
            <a:endParaRPr kumimoji="0" lang="es-DO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Analizar e interpretar informaciones de negocios y procedimientos técnicos.		</a:t>
            </a:r>
            <a:endParaRPr kumimoji="0" lang="es-DO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y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Microsoft.NET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FrameWork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(Imprescindible)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Java; JEE,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frameworks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.		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Jira, GIT y SCM		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Continuos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Delivery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, Continuos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Integration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con Jenkins,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Octopus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, etc.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Manejo de arquitectura empresarial (ESB, manejo de colas, BPM, 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etc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). (Valorado especialmente)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Desarrollo de Web Services (</a:t>
            </a:r>
            <a:r>
              <a:rPr kumimoji="0" lang="es-DO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Rest</a:t>
            </a: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, SOAP) y SOA (Imprescindible)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Validación de certificados y encriptación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de PL/SQL 	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Procesamiento de XML (Imprescindible)	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de BBDD: SQL y Oracle (Imprescindible)	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Metodología Scrum					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Tres años (3) en labores relacionadas al cargo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432A8E-64CE-8F80-5D3B-4D067A769479}"/>
              </a:ext>
            </a:extLst>
          </p:cNvPr>
          <p:cNvSpPr txBox="1"/>
          <p:nvPr/>
        </p:nvSpPr>
        <p:spPr>
          <a:xfrm>
            <a:off x="6791311" y="1773236"/>
            <a:ext cx="5127406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/a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tener antecedentes penales (se requerirá ce</a:t>
            </a:r>
            <a:r>
              <a:rPr kumimoji="0" lang="es-DO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rtificación</a:t>
            </a: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al final del proceso)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05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los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primeros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6 meses: RD$104,032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final: RD$115,591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Bono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vacacional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Seguro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médico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básico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complementario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Trabajo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semipresencial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3B69F-D4AD-4CD1-884E-240CFA798B7B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878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338217" y="1413565"/>
            <a:ext cx="8596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Analista de Requerimientos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Gerencia Tecnología  Información y Comunicaciones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338217" y="1979802"/>
            <a:ext cx="5725333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Mantener actualizada la documentación de los requerimientos en la herramienta de gestión del ciclo de vida de las aplicaciones con la finalidad de facilitar la trazabilidad de los cambios realizados</a:t>
            </a:r>
          </a:p>
          <a:p>
            <a:pPr marL="171450" marR="0" lvl="0" indent="-17145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Colaborar con los usuarios solicitantes en la creación de historias de usuarios para que los requerimientos sean lo más claros posibles y que puedan ser entendidos por todo el equipo</a:t>
            </a:r>
          </a:p>
          <a:p>
            <a:pPr marL="171450" marR="0" lvl="0" indent="-17145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Interactuar con los usuarios y desarrolladores mediante entrevistas con el fin de levantar los requerimientos</a:t>
            </a:r>
          </a:p>
          <a:p>
            <a:pPr marL="171450" marR="0" lvl="0" indent="-17145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Justificar en detalle los escenarios y criterios de aceptación de los requerimientos  con el objetivo de que el desarrollo de los mismos puedan ser validados por las áreas de negocio	</a:t>
            </a:r>
          </a:p>
          <a:p>
            <a:pPr marR="0" lvl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s-DO" sz="5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lvl="0" algn="just"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Ingeniería de Sistemas o Licenciatura en Sistemas </a:t>
            </a:r>
            <a:endParaRPr lang="es-DO" sz="5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Habilidades para diagnosticar y resolver problemas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A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nalizar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 interpretar informaciones de políticas y procedimientos técnicos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DO" sz="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básicos de lógica de programación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Análisis y diseño de sistemas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Gestión del ciclo de vida de las aplicaciones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 Básicos de Gestión de Servicios TI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Metodología Scrum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Rol de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Product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Owner</a:t>
            </a: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		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DO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703921" y="1896175"/>
            <a:ext cx="5149862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Ser dominicano/a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No ser acreedor/a del beneficio de jubilación o pensión del Estado Dominicano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No tener antecedentes penales (se requerirá certificación al final del proceso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RD$85,068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RD$94,520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 err="1">
                <a:latin typeface="Lucida Sans" panose="020B0602030504020204" pitchFamily="34" charset="0"/>
              </a:rPr>
              <a:t>Trabajo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semipresencial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76D398-1EF0-4755-B70E-055398A9C88E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2434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504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78827" y="1401689"/>
            <a:ext cx="8596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Especialista de Continuidad y Riesgo de TIC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Departamento de Infraestructura Tecnológica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185185" y="1936437"/>
            <a:ext cx="6352986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Diseñar cumplimiento del plan de continuidad de Tecnología para la recuperación de las operaciones en casos de crisis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Realizar auditorías del proceso para identificar las oportunidades de mejoras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Establecer y acordar los requerimientos de continuidad en conjunto con los involucrados claves y especialistas de TICS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Identificar los riesgos de TI que afecten al área de Infraestructura, para proponer estrategias orientadas al control y mitigación de estos; elaborar el mapa de riesgo y el análisis de impacto de estos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Contribuir el la elaboración de los mapas de riesgo y el análisis de impacto de estos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Realizar informes de recomendaciones y seguimiento a la implementación de los planes de recuperación de los servicios de  TIC con la finalidad de hacer propuestas de mejoras</a:t>
            </a:r>
          </a:p>
          <a:p>
            <a:pPr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Ingeniería de Sistemas, Licenciatura en Sistemas, Ingeniería Telemática o Ingeniería Industrial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Maestría o post grado en Gestión de Riesgos o Continuidad de Negocios (preferible)</a:t>
            </a:r>
          </a:p>
          <a:p>
            <a:pPr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Familiaridad con enfoques de modelado gráfico básicos, herramientas y repositorios de modelos	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Elaboración de informes ejecutivos, funcionales y técnicos</a:t>
            </a: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Conocimiento avanzado en Gestión de Proyectos	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Certificación ISO22301- Gestión de la Continuidad de Negocio (Preferible)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Certificación ISO22316 - Resilencia Organizacional (preferible)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Certificación DRI -Continuidad de Negocios y  Recuperación ante desastres (Preferible)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Conocimiento avanzado en: Auditoría, Riesgo Operacional.	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Manejo avanzado de Microsoft Office (Excel, Word, PowerPoint, Access y Project)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706250" y="1609694"/>
            <a:ext cx="514986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Tres (3) años en labores relacionadas al cargo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Ser dominicano/a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No ser acreedor/a del beneficio de jubilación o pensión del Estado Dominicano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No tener antecedentes penales (se requerirá certificación al final del proceso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100" b="1" noProof="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RD$104,031.00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RD$ 115,591.00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 err="1">
                <a:latin typeface="Lucida Sans" panose="020B0602030504020204" pitchFamily="34" charset="0"/>
              </a:rPr>
              <a:t>Trabajo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semipresencial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88" y="-875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2B1F89-3EC7-4172-8E5E-F027E879B558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69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191839" y="1426161"/>
            <a:ext cx="859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Ingeniero de Base de Datos Junior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Departamento de Infraestructura Tecnológica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221666" y="1988574"/>
            <a:ext cx="5953527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Monitorear las Bases de Datos para velar por la disponibilidad de los servicios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Documentar los cambios de configuraciones de los diferentes servicios y recursos de base de datos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Ser contraparte de suplidores o proveedores en la ejecución de proyectos o servicios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Colaborar con el Personal del Data Center en la revisión de los backups de las bases de datos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Reportar oportunamente al área y a la Mesa de Servicios las fallas e incidentes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Registrar y elaborar los reportes de fallas e incidentes de base de datos atendidos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			</a:t>
            </a:r>
          </a:p>
          <a:p>
            <a:pPr lvl="0" algn="just"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Ingeniería de Sistemas, Ingeniería Telemática o Licenciatura en Sistemas 	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Analizar e interpretar informaciones de políticas y procedimientos técnicos	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Resolver problemas prácticos y manejarse en situaciones cambiantes		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de Sistemas Operativos Unix, Operación de Sistemas Operativos Windows Server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Administración de herramientas de monitoreo y consolas de administración de alerta de sistemas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Desarrollo de Lenguajes en Transact-SQL, PL-SQL y lógica de programación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599061" y="1958009"/>
            <a:ext cx="5257051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lang="en-US" sz="1100" dirty="0">
                <a:latin typeface="Lucida Sans" panose="020B0602030504020204" pitchFamily="34" charset="0"/>
              </a:rPr>
              <a:t>/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No tener antecedentes penales (se requerirá certificación al final del proceso)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RD$85,976 	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RD$95,529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 err="1">
                <a:latin typeface="Lucida Sans" panose="020B0602030504020204" pitchFamily="34" charset="0"/>
              </a:rPr>
              <a:t>Trabajo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semipresencial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4F126C-4993-47C8-B2B1-E1C3029656B9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436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C0400D7-B196-4C6D-937A-D0635CF69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51" y="5942678"/>
            <a:ext cx="2355492" cy="83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315FEC-07D6-4BBB-9E42-DB9DDE9B5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92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92222E-DE25-4555-91A5-BF388D782C93}"/>
              </a:ext>
            </a:extLst>
          </p:cNvPr>
          <p:cNvSpPr txBox="1"/>
          <p:nvPr/>
        </p:nvSpPr>
        <p:spPr>
          <a:xfrm>
            <a:off x="338217" y="1447985"/>
            <a:ext cx="859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800" b="1" i="0" u="none" strike="noStrike" kern="1200" cap="none" spc="0" normalizeH="0" baseline="0" noProof="0" dirty="0">
                <a:ln>
                  <a:noFill/>
                </a:ln>
                <a:solidFill>
                  <a:srgbClr val="75C047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Operador Sistemas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Sección Data Center</a:t>
            </a:r>
            <a:endParaRPr kumimoji="0" lang="es-DO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84227-01C0-48F2-AFF7-E44F32451E30}"/>
              </a:ext>
            </a:extLst>
          </p:cNvPr>
          <p:cNvSpPr txBox="1"/>
          <p:nvPr/>
        </p:nvSpPr>
        <p:spPr>
          <a:xfrm>
            <a:off x="338217" y="2037268"/>
            <a:ext cx="575778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Funciones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puesto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Preparar y publicar los reportes diarios de disponibilidad de los servicios del Data Center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Ejecutar las tareas diarias de ejecución de backup y resguardo de las cintas de respaldo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Registrar y elaborar los reportes de fallas e incidentes atendidos</a:t>
            </a: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Documentar los cambios de configuraciones de los diferentes servicios y recursos del data center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DO" sz="1100" dirty="0">
                <a:latin typeface="Lucida Sans" panose="020B0602030504020204" pitchFamily="34" charset="0"/>
              </a:rPr>
              <a:t>		</a:t>
            </a:r>
          </a:p>
          <a:p>
            <a:pPr lvl="0" algn="just">
              <a:defRPr/>
            </a:pP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Preparación académica: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Estudiante de Sistemas o Ingeniería de Sistemas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Competencias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técnicas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Leer, analizar e interpretar informaciones de negocios y procedimientos técnicos 						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Conocimientos técnicos </a:t>
            </a:r>
            <a:r>
              <a:rPr lang="es-DO" sz="1100" b="1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y</a:t>
            </a: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especializados: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de Sistemas Operativos UNIX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de sistemas centralizados de backup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de Sistemas Operativos Windows Servers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de herramientas de monitoreo y consolas de administración alerta de sistemas</a:t>
            </a: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Operación e instalación de Redes de Datos LAN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Cableado Estructurado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DO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Experiencia: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Un año (1) en labores relacionadas al cargo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DO" sz="1100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0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D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1753-5921-4521-A57E-D62305D0ADF0}"/>
              </a:ext>
            </a:extLst>
          </p:cNvPr>
          <p:cNvSpPr txBox="1"/>
          <p:nvPr/>
        </p:nvSpPr>
        <p:spPr>
          <a:xfrm>
            <a:off x="6524317" y="1873645"/>
            <a:ext cx="5396439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Requisitos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aplicar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Ser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dominicano</a:t>
            </a:r>
            <a:r>
              <a:rPr lang="en-US" sz="1100" dirty="0">
                <a:latin typeface="Lucida Sans" panose="020B0602030504020204" pitchFamily="34" charset="0"/>
              </a:rPr>
              <a:t>/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No ser acreedor/a del beneficio de jubilación o pensión del Estado Dominicano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latin typeface="Lucida Sans" panose="020B0602030504020204" pitchFamily="34" charset="0"/>
              </a:rPr>
              <a:t>No tener antecedentes penales (se requerirá certificación al final del proceso)</a:t>
            </a:r>
            <a:endParaRPr kumimoji="0" lang="es-D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DO" sz="1100" b="1" dirty="0">
              <a:solidFill>
                <a:prstClr val="black">
                  <a:lumMod val="95000"/>
                  <a:lumOff val="5000"/>
                </a:prstClr>
              </a:solidFill>
              <a:latin typeface="Lucida Sans" panose="020B0602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Documentos a enviar al correo electrónico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Formulario de Solicitud de Empleo llenado (adjunto)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la Cédula de Identidad y Electoral de ambos lados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Currículo actualizado incluyendo las labores desempeñadas en los cargos ocupados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DO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Copia de títulos universitarios, certificaciones y educación continuada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Remuneración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Salario de los </a:t>
            </a:r>
            <a:r>
              <a:rPr lang="en-US" sz="1100" dirty="0" err="1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primeros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 6 meses: RD$84,510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Salario </a:t>
            </a:r>
            <a:r>
              <a:rPr lang="en-US" sz="1100" dirty="0">
                <a:solidFill>
                  <a:prstClr val="black">
                    <a:lumMod val="95000"/>
                    <a:lumOff val="5000"/>
                  </a:prstClr>
                </a:solidFill>
                <a:latin typeface="Lucida Sans" panose="020B0602030504020204" pitchFamily="34" charset="0"/>
              </a:rPr>
              <a:t>final: RD$93,900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Beneficios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Salario de Navidad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DO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Vacaciones de acuerdo a la Ley 41-08 de Función Pública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Lucida Sans" panose="020B0602030504020204" pitchFamily="34" charset="0"/>
              </a:rPr>
              <a:t>Bono </a:t>
            </a:r>
            <a:r>
              <a:rPr lang="en-US" sz="1100" dirty="0" err="1">
                <a:latin typeface="Lucida Sans" panose="020B0602030504020204" pitchFamily="34" charset="0"/>
              </a:rPr>
              <a:t>vacacional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Incentivos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trimestrales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>
                <a:latin typeface="Lucida Sans" panose="020B0602030504020204" pitchFamily="34" charset="0"/>
              </a:rPr>
              <a:t>Seguro </a:t>
            </a:r>
            <a:r>
              <a:rPr lang="en-US" sz="1100" dirty="0" err="1">
                <a:latin typeface="Lucida Sans" panose="020B0602030504020204" pitchFamily="34" charset="0"/>
              </a:rPr>
              <a:t>médico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básico</a:t>
            </a:r>
            <a:r>
              <a:rPr lang="en-US" sz="1100" dirty="0">
                <a:latin typeface="Lucida Sans" panose="020B0602030504020204" pitchFamily="34" charset="0"/>
              </a:rPr>
              <a:t> y </a:t>
            </a:r>
            <a:r>
              <a:rPr lang="en-US" sz="1100" dirty="0" err="1">
                <a:latin typeface="Lucida Sans" panose="020B0602030504020204" pitchFamily="34" charset="0"/>
              </a:rPr>
              <a:t>complementario</a:t>
            </a:r>
            <a:endParaRPr lang="en-US" sz="1100" dirty="0">
              <a:latin typeface="Lucida Sans" panose="020B0602030504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Subsidio</a:t>
            </a: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almuerzo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 err="1">
                <a:latin typeface="Lucida Sans" panose="020B0602030504020204" pitchFamily="34" charset="0"/>
              </a:rPr>
              <a:t>Trabajo</a:t>
            </a:r>
            <a:r>
              <a:rPr lang="en-US" sz="1100" dirty="0">
                <a:latin typeface="Lucida Sans" panose="020B0602030504020204" pitchFamily="34" charset="0"/>
              </a:rPr>
              <a:t> </a:t>
            </a:r>
            <a:r>
              <a:rPr lang="en-US" sz="1100" dirty="0" err="1">
                <a:latin typeface="Lucida Sans" panose="020B0602030504020204" pitchFamily="34" charset="0"/>
              </a:rPr>
              <a:t>semipresencial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F0956-6064-4342-A552-485B3316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¡</a:t>
            </a:r>
            <a:r>
              <a:rPr lang="es-DO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Aplica a nuestras vacantes</a:t>
            </a:r>
            <a:r>
              <a:rPr lang="en-US" sz="3600" b="1" dirty="0">
                <a:solidFill>
                  <a:schemeClr val="bg1"/>
                </a:solidFill>
                <a:latin typeface="Lucida Bright" panose="02040602050505020304" pitchFamily="18" charset="0"/>
              </a:rPr>
              <a:t>!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6A79AC-6AAD-4355-9A0B-CF5B4284D28A}"/>
              </a:ext>
            </a:extLst>
          </p:cNvPr>
          <p:cNvSpPr/>
          <p:nvPr/>
        </p:nvSpPr>
        <p:spPr>
          <a:xfrm>
            <a:off x="7517390" y="380302"/>
            <a:ext cx="43387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DO" sz="1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Recepción de documentos hasta 20 de junio de 2022 al correo electrónico:</a:t>
            </a:r>
            <a:r>
              <a:rPr kumimoji="0" lang="es-DO" sz="9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reclutamientodgii@dgii.gov.do</a:t>
            </a:r>
            <a:r>
              <a:rPr kumimoji="0" lang="es-DO" sz="120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ucida Sans" panose="020B0602030504020204" pitchFamily="34" charset="0"/>
                <a:ea typeface="Calibri" panose="020F0502020204030204" pitchFamily="34" charset="0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DO" sz="1100" dirty="0">
                <a:solidFill>
                  <a:prstClr val="black"/>
                </a:solidFill>
                <a:latin typeface="Lucida Sans" panose="020B0602030504020204" pitchFamily="34" charset="0"/>
              </a:rPr>
              <a:t>(Colocar en el subject/asunto el nombre de la vacante a la que desea aplicar)</a:t>
            </a:r>
            <a:endParaRPr lang="es-ES" sz="11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90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674F8B129ABDC4AA1E36F95B13A5618" ma:contentTypeVersion="3" ma:contentTypeDescription="Crear nuevo documento." ma:contentTypeScope="" ma:versionID="b1a9c0873f582861f4ba417ae519b3cd">
  <xsd:schema xmlns:xsd="http://www.w3.org/2001/XMLSchema" xmlns:xs="http://www.w3.org/2001/XMLSchema" xmlns:p="http://schemas.microsoft.com/office/2006/metadata/properties" xmlns:ns1="http://schemas.microsoft.com/sharepoint/v3" xmlns:ns2="e467aa8f-df2d-47f2-8c20-98aaf340e1de" targetNamespace="http://schemas.microsoft.com/office/2006/metadata/properties" ma:root="true" ma:fieldsID="9116f6d6c770c4b0ec54ec3e7e50f071" ns1:_="" ns2:_="">
    <xsd:import namespace="http://schemas.microsoft.com/sharepoint/v3"/>
    <xsd:import namespace="e467aa8f-df2d-47f2-8c20-98aaf340e1de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Platill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67aa8f-df2d-47f2-8c20-98aaf340e1de" elementFormDefault="qualified">
    <xsd:import namespace="http://schemas.microsoft.com/office/2006/documentManagement/types"/>
    <xsd:import namespace="http://schemas.microsoft.com/office/infopath/2007/PartnerControls"/>
    <xsd:element name="Platilla" ma:index="10" nillable="true" ma:displayName="Tipo de Documento" ma:default="Logo" ma:format="Dropdown" ma:internalName="Platilla">
      <xsd:simpleType>
        <xsd:restriction base="dms:Choice">
          <xsd:enumeration value="Logo"/>
          <xsd:enumeration value="Minutas"/>
          <xsd:enumeration value="Oficios"/>
          <xsd:enumeration value="Presentacion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latilla xmlns="e467aa8f-df2d-47f2-8c20-98aaf340e1de">Presentaciones</Platilla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6BF5BFD-F9D7-4996-AAFA-657A264730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92867E-DE6F-45D4-BDC2-AE59B86CEC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467aa8f-df2d-47f2-8c20-98aaf340e1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CBA9A5-A317-4386-A2DC-30ED24EA9E15}">
  <ds:schemaRefs>
    <ds:schemaRef ds:uri="http://schemas.microsoft.com/office/2006/metadata/properties"/>
    <ds:schemaRef ds:uri="http://schemas.microsoft.com/office/infopath/2007/PartnerControls"/>
    <ds:schemaRef ds:uri="e467aa8f-df2d-47f2-8c20-98aaf340e1de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2367</TotalTime>
  <Words>4215</Words>
  <Application>Microsoft Office PowerPoint</Application>
  <PresentationFormat>Widescreen</PresentationFormat>
  <Paragraphs>546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Lucida Bright</vt:lpstr>
      <vt:lpstr>Lucida Sans</vt:lpstr>
      <vt:lpstr>Office Theme</vt:lpstr>
      <vt:lpstr>PowerPoint Presentation</vt:lpstr>
      <vt:lpstr>¡Conoce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  <vt:lpstr>¡Aplica a nuestras vacantes!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M Vargas G</dc:creator>
  <cp:lastModifiedBy>Carlos R Reyes P</cp:lastModifiedBy>
  <cp:revision>73</cp:revision>
  <dcterms:created xsi:type="dcterms:W3CDTF">2021-09-30T19:14:26Z</dcterms:created>
  <dcterms:modified xsi:type="dcterms:W3CDTF">2022-06-08T20:49:53Z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0x010100E674F8B129ABDC4AA1E36F95B13A5618</vt:lpwstr>
  </property>
</Properties>
</file>